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6"/>
  </p:normalViewPr>
  <p:slideViewPr>
    <p:cSldViewPr snapToGrid="0">
      <p:cViewPr varScale="1">
        <p:scale>
          <a:sx n="140" d="100"/>
          <a:sy n="140" d="100"/>
        </p:scale>
        <p:origin x="84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a3beb5d705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a3beb5d705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a3beb5d705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a3beb5d705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a3beb5d705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a3beb5d705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a3beb5d705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a3beb5d705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a3beb5d705_0_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a3beb5d705_0_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a3beb5d705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a3beb5d705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a3beb5d705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a3beb5d705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a3beb5d705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a3beb5d705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134700" y="0"/>
            <a:ext cx="655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Town of Hartford Energy Commission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1676" y="789430"/>
            <a:ext cx="5047624" cy="1922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3375" y="2918200"/>
            <a:ext cx="4354026" cy="214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7" name="Google Shape;57;p13"/>
          <p:cNvCxnSpPr/>
          <p:nvPr/>
        </p:nvCxnSpPr>
        <p:spPr>
          <a:xfrm rot="10800000" flipH="1">
            <a:off x="134700" y="569625"/>
            <a:ext cx="8874600" cy="1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8" name="Google Shape;58;p13"/>
          <p:cNvSpPr txBox="1"/>
          <p:nvPr/>
        </p:nvSpPr>
        <p:spPr>
          <a:xfrm>
            <a:off x="43425" y="719550"/>
            <a:ext cx="4353900" cy="43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00FF"/>
                </a:solidFill>
              </a:rPr>
              <a:t>Key Points:</a:t>
            </a:r>
            <a:endParaRPr sz="18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00FF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</a:pPr>
            <a:r>
              <a:rPr lang="en" sz="1800" b="1">
                <a:solidFill>
                  <a:srgbClr val="434343"/>
                </a:solidFill>
              </a:rPr>
              <a:t>Process</a:t>
            </a:r>
            <a:endParaRPr sz="1800" b="1">
              <a:solidFill>
                <a:srgbClr val="434343"/>
              </a:solidFill>
            </a:endParaRPr>
          </a:p>
          <a:p>
            <a:pPr marL="685800" lvl="1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○"/>
            </a:pPr>
            <a:r>
              <a:rPr lang="en" sz="1800">
                <a:solidFill>
                  <a:srgbClr val="434343"/>
                </a:solidFill>
              </a:rPr>
              <a:t>Governance</a:t>
            </a:r>
            <a:endParaRPr sz="1800">
              <a:solidFill>
                <a:srgbClr val="434343"/>
              </a:solidFill>
            </a:endParaRPr>
          </a:p>
          <a:p>
            <a:pPr marL="685800" lvl="1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○"/>
            </a:pPr>
            <a:r>
              <a:rPr lang="en" sz="1800">
                <a:solidFill>
                  <a:srgbClr val="434343"/>
                </a:solidFill>
              </a:rPr>
              <a:t>Mandate / CAP</a:t>
            </a:r>
            <a:endParaRPr sz="1800">
              <a:solidFill>
                <a:srgbClr val="434343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434343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</a:pPr>
            <a:r>
              <a:rPr lang="en" sz="1800" b="1">
                <a:solidFill>
                  <a:srgbClr val="434343"/>
                </a:solidFill>
              </a:rPr>
              <a:t>Collaboration</a:t>
            </a:r>
            <a:endParaRPr sz="1800" b="1">
              <a:solidFill>
                <a:srgbClr val="434343"/>
              </a:solidFill>
            </a:endParaRPr>
          </a:p>
          <a:p>
            <a:pPr marL="685800" lvl="1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○"/>
            </a:pPr>
            <a:r>
              <a:rPr lang="en" sz="1800">
                <a:solidFill>
                  <a:srgbClr val="434343"/>
                </a:solidFill>
              </a:rPr>
              <a:t>Neighboring Towns</a:t>
            </a:r>
            <a:endParaRPr sz="1800">
              <a:solidFill>
                <a:srgbClr val="434343"/>
              </a:solidFill>
            </a:endParaRPr>
          </a:p>
          <a:p>
            <a:pPr marL="685800" lvl="1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○"/>
            </a:pPr>
            <a:r>
              <a:rPr lang="en" sz="1800">
                <a:solidFill>
                  <a:srgbClr val="434343"/>
                </a:solidFill>
              </a:rPr>
              <a:t>University Orgs</a:t>
            </a:r>
            <a:endParaRPr sz="1800">
              <a:solidFill>
                <a:srgbClr val="434343"/>
              </a:solidFill>
            </a:endParaRPr>
          </a:p>
          <a:p>
            <a:pPr marL="685800" lvl="1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○"/>
            </a:pPr>
            <a:r>
              <a:rPr lang="en" sz="1800">
                <a:solidFill>
                  <a:srgbClr val="434343"/>
                </a:solidFill>
              </a:rPr>
              <a:t>NGOs</a:t>
            </a:r>
            <a:endParaRPr sz="1800">
              <a:solidFill>
                <a:srgbClr val="434343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34343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Char char="●"/>
            </a:pPr>
            <a:r>
              <a:rPr lang="en" sz="1800" b="1">
                <a:solidFill>
                  <a:srgbClr val="434343"/>
                </a:solidFill>
              </a:rPr>
              <a:t>Whats Next?</a:t>
            </a:r>
            <a:endParaRPr sz="180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134700" y="0"/>
            <a:ext cx="655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Town of Hartford Energy Commission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4" name="Google Shape;64;p14"/>
          <p:cNvCxnSpPr/>
          <p:nvPr/>
        </p:nvCxnSpPr>
        <p:spPr>
          <a:xfrm rot="10800000" flipH="1">
            <a:off x="134700" y="569625"/>
            <a:ext cx="8874600" cy="1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5" name="Google Shape;65;p14"/>
          <p:cNvSpPr txBox="1"/>
          <p:nvPr/>
        </p:nvSpPr>
        <p:spPr>
          <a:xfrm>
            <a:off x="0" y="719550"/>
            <a:ext cx="4250700" cy="43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00FF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●"/>
            </a:pPr>
            <a:r>
              <a:rPr lang="en" sz="1500" b="1">
                <a:solidFill>
                  <a:srgbClr val="434343"/>
                </a:solidFill>
              </a:rPr>
              <a:t>Governance</a:t>
            </a:r>
            <a:endParaRPr sz="1500" b="1">
              <a:solidFill>
                <a:srgbClr val="434343"/>
              </a:solidFill>
            </a:endParaRPr>
          </a:p>
          <a:p>
            <a:pPr marL="685800" lvl="1" indent="-3238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>
                <a:solidFill>
                  <a:srgbClr val="434343"/>
                </a:solidFill>
              </a:rPr>
              <a:t>Volunteer-run Energy Commission</a:t>
            </a:r>
            <a:endParaRPr sz="1500">
              <a:solidFill>
                <a:srgbClr val="434343"/>
              </a:solidFill>
            </a:endParaRPr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■"/>
            </a:pPr>
            <a:r>
              <a:rPr lang="en" sz="1500" i="1">
                <a:solidFill>
                  <a:srgbClr val="434343"/>
                </a:solidFill>
              </a:rPr>
              <a:t>Climate Action Steering Committee</a:t>
            </a:r>
            <a:endParaRPr sz="1500" i="1">
              <a:solidFill>
                <a:srgbClr val="434343"/>
              </a:solidFill>
            </a:endParaRPr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■"/>
            </a:pPr>
            <a:r>
              <a:rPr lang="en" sz="1500" i="1">
                <a:solidFill>
                  <a:srgbClr val="434343"/>
                </a:solidFill>
              </a:rPr>
              <a:t>Dedicated Climate Fund</a:t>
            </a:r>
            <a:endParaRPr sz="1500" i="1">
              <a:solidFill>
                <a:srgbClr val="434343"/>
              </a:solidFill>
            </a:endParaRPr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500"/>
              <a:buChar char="■"/>
            </a:pPr>
            <a:r>
              <a:rPr lang="en" sz="1500" i="1">
                <a:solidFill>
                  <a:srgbClr val="FF0000"/>
                </a:solidFill>
              </a:rPr>
              <a:t>No grant writer…</a:t>
            </a:r>
            <a:endParaRPr sz="1500" i="1">
              <a:solidFill>
                <a:srgbClr val="FF0000"/>
              </a:solidFill>
            </a:endParaRPr>
          </a:p>
          <a:p>
            <a:pPr marL="13716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i="1">
              <a:solidFill>
                <a:srgbClr val="434343"/>
              </a:solidFill>
            </a:endParaRPr>
          </a:p>
          <a:p>
            <a:pPr marL="685800" lvl="1" indent="-3238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>
                <a:solidFill>
                  <a:srgbClr val="434343"/>
                </a:solidFill>
              </a:rPr>
              <a:t>Reports to / Advises Selectboard</a:t>
            </a:r>
            <a:endParaRPr sz="1500">
              <a:solidFill>
                <a:srgbClr val="434343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434343"/>
              </a:solidFill>
            </a:endParaRPr>
          </a:p>
          <a:p>
            <a:pPr marL="685800" lvl="1" indent="-3238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>
                <a:solidFill>
                  <a:srgbClr val="434343"/>
                </a:solidFill>
              </a:rPr>
              <a:t>Dedicated support from Town Staff </a:t>
            </a:r>
            <a:endParaRPr sz="1500">
              <a:solidFill>
                <a:srgbClr val="434343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rgbClr val="434343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●"/>
            </a:pPr>
            <a:r>
              <a:rPr lang="en" sz="1500" b="1">
                <a:solidFill>
                  <a:srgbClr val="434343"/>
                </a:solidFill>
              </a:rPr>
              <a:t>Mandate</a:t>
            </a:r>
            <a:endParaRPr sz="1500" b="1">
              <a:solidFill>
                <a:srgbClr val="434343"/>
              </a:solidFill>
            </a:endParaRPr>
          </a:p>
          <a:p>
            <a:pPr marL="685800" lvl="1" indent="-3238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Resolution:</a:t>
            </a:r>
            <a:r>
              <a:rPr lang="en" sz="1500">
                <a:solidFill>
                  <a:srgbClr val="434343"/>
                </a:solidFill>
              </a:rPr>
              <a:t> “</a:t>
            </a:r>
            <a:r>
              <a:rPr lang="en" sz="1500" i="1">
                <a:solidFill>
                  <a:srgbClr val="434343"/>
                </a:solidFill>
              </a:rPr>
              <a:t>&lt;The Town shall be&gt; net zero by 2030…”</a:t>
            </a:r>
            <a:endParaRPr sz="1500" i="1">
              <a:solidFill>
                <a:srgbClr val="434343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i="1">
              <a:solidFill>
                <a:srgbClr val="434343"/>
              </a:solidFill>
            </a:endParaRPr>
          </a:p>
          <a:p>
            <a:pPr marL="685800" lvl="1" indent="-3238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Ballot Measure:</a:t>
            </a:r>
            <a:r>
              <a:rPr lang="en" sz="1500">
                <a:solidFill>
                  <a:srgbClr val="434343"/>
                </a:solidFill>
              </a:rPr>
              <a:t> “</a:t>
            </a:r>
            <a:r>
              <a:rPr lang="en" sz="1500" i="1">
                <a:solidFill>
                  <a:srgbClr val="434343"/>
                </a:solidFill>
              </a:rPr>
              <a:t>municipal… operations shall achieve carbon neutrality by 2027</a:t>
            </a:r>
            <a:r>
              <a:rPr lang="en" sz="1500">
                <a:solidFill>
                  <a:srgbClr val="434343"/>
                </a:solidFill>
              </a:rPr>
              <a:t>”</a:t>
            </a:r>
            <a:endParaRPr sz="150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434343"/>
              </a:solidFill>
            </a:endParaRPr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7700" y="966342"/>
            <a:ext cx="4961599" cy="321082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134700" y="719550"/>
            <a:ext cx="1584300" cy="3465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00FF"/>
                </a:solidFill>
              </a:rPr>
              <a:t>#1 Process:  </a:t>
            </a:r>
            <a:endParaRPr sz="1800" b="1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134700" y="0"/>
            <a:ext cx="655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Town of Hartford Energy Commission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3" name="Google Shape;73;p15"/>
          <p:cNvCxnSpPr/>
          <p:nvPr/>
        </p:nvCxnSpPr>
        <p:spPr>
          <a:xfrm rot="10800000" flipH="1">
            <a:off x="134700" y="569625"/>
            <a:ext cx="8874600" cy="1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0500" y="655850"/>
            <a:ext cx="7381200" cy="43674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/>
        </p:nvSpPr>
        <p:spPr>
          <a:xfrm>
            <a:off x="6302775" y="2465150"/>
            <a:ext cx="972900" cy="239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cxnSp>
        <p:nvCxnSpPr>
          <p:cNvPr id="76" name="Google Shape;76;p15"/>
          <p:cNvCxnSpPr>
            <a:endCxn id="75" idx="1"/>
          </p:cNvCxnSpPr>
          <p:nvPr/>
        </p:nvCxnSpPr>
        <p:spPr>
          <a:xfrm rot="10800000" flipH="1">
            <a:off x="5649975" y="2585000"/>
            <a:ext cx="652800" cy="13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7" name="Google Shape;77;p15"/>
          <p:cNvSpPr txBox="1"/>
          <p:nvPr/>
        </p:nvSpPr>
        <p:spPr>
          <a:xfrm>
            <a:off x="4024200" y="2491800"/>
            <a:ext cx="1625700" cy="666300"/>
          </a:xfrm>
          <a:prstGeom prst="rect">
            <a:avLst/>
          </a:prstGeom>
          <a:solidFill>
            <a:srgbClr val="E6B8AF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2"/>
                </a:solidFill>
              </a:rPr>
              <a:t>Includes carbon emissions related to wastewater treatment</a:t>
            </a:r>
            <a:endParaRPr sz="1100" b="1">
              <a:solidFill>
                <a:schemeClr val="dk2"/>
              </a:solidFill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4024200" y="1345850"/>
            <a:ext cx="1625700" cy="752100"/>
          </a:xfrm>
          <a:prstGeom prst="rect">
            <a:avLst/>
          </a:prstGeom>
          <a:solidFill>
            <a:srgbClr val="C9DAF8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2"/>
                </a:solidFill>
              </a:rPr>
              <a:t>Assumes ISO_NE grid blend rather than GMP resource mix</a:t>
            </a:r>
            <a:endParaRPr sz="1100" b="1">
              <a:solidFill>
                <a:schemeClr val="dk2"/>
              </a:solidFill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6302650" y="1844875"/>
            <a:ext cx="1385700" cy="239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cxnSp>
        <p:nvCxnSpPr>
          <p:cNvPr id="80" name="Google Shape;80;p15"/>
          <p:cNvCxnSpPr>
            <a:stCxn id="78" idx="3"/>
            <a:endCxn id="79" idx="1"/>
          </p:cNvCxnSpPr>
          <p:nvPr/>
        </p:nvCxnSpPr>
        <p:spPr>
          <a:xfrm>
            <a:off x="5649900" y="1721900"/>
            <a:ext cx="652800" cy="242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81" name="Google Shape;8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07450" y="4039875"/>
            <a:ext cx="695325" cy="7524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" name="Google Shape;82;p15"/>
          <p:cNvCxnSpPr>
            <a:stCxn id="77" idx="1"/>
          </p:cNvCxnSpPr>
          <p:nvPr/>
        </p:nvCxnSpPr>
        <p:spPr>
          <a:xfrm flipH="1">
            <a:off x="3451200" y="2824950"/>
            <a:ext cx="573000" cy="173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83" name="Google Shape;83;p15"/>
          <p:cNvCxnSpPr>
            <a:stCxn id="78" idx="1"/>
          </p:cNvCxnSpPr>
          <p:nvPr/>
        </p:nvCxnSpPr>
        <p:spPr>
          <a:xfrm flipH="1">
            <a:off x="3337200" y="1721900"/>
            <a:ext cx="687000" cy="549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4" name="Google Shape;84;p15"/>
          <p:cNvSpPr txBox="1"/>
          <p:nvPr/>
        </p:nvSpPr>
        <p:spPr>
          <a:xfrm>
            <a:off x="199875" y="655850"/>
            <a:ext cx="1719000" cy="359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>
                <a:solidFill>
                  <a:srgbClr val="0000FF"/>
                </a:solidFill>
              </a:rPr>
              <a:t>#1 Process: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>
            <a:spLocks noGrp="1"/>
          </p:cNvSpPr>
          <p:nvPr>
            <p:ph type="title"/>
          </p:nvPr>
        </p:nvSpPr>
        <p:spPr>
          <a:xfrm>
            <a:off x="134700" y="0"/>
            <a:ext cx="655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Town of Hartford Energy Commission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0" name="Google Shape;90;p16"/>
          <p:cNvCxnSpPr/>
          <p:nvPr/>
        </p:nvCxnSpPr>
        <p:spPr>
          <a:xfrm rot="10800000" flipH="1">
            <a:off x="134700" y="569625"/>
            <a:ext cx="8874600" cy="1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1" name="Google Shape;9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0500" y="655850"/>
            <a:ext cx="7381200" cy="43674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6"/>
          <p:cNvSpPr txBox="1"/>
          <p:nvPr/>
        </p:nvSpPr>
        <p:spPr>
          <a:xfrm>
            <a:off x="6302775" y="3287275"/>
            <a:ext cx="972900" cy="670200"/>
          </a:xfrm>
          <a:prstGeom prst="rect">
            <a:avLst/>
          </a:prstGeom>
          <a:noFill/>
          <a:ln w="1905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cxnSp>
        <p:nvCxnSpPr>
          <p:cNvPr id="93" name="Google Shape;93;p16"/>
          <p:cNvCxnSpPr>
            <a:stCxn id="94" idx="3"/>
            <a:endCxn id="92" idx="1"/>
          </p:cNvCxnSpPr>
          <p:nvPr/>
        </p:nvCxnSpPr>
        <p:spPr>
          <a:xfrm>
            <a:off x="5823275" y="3409375"/>
            <a:ext cx="479400" cy="213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4" name="Google Shape;94;p16"/>
          <p:cNvSpPr txBox="1"/>
          <p:nvPr/>
        </p:nvSpPr>
        <p:spPr>
          <a:xfrm>
            <a:off x="4850375" y="3196225"/>
            <a:ext cx="972900" cy="426300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2"/>
                </a:solidFill>
              </a:rPr>
              <a:t>Heating </a:t>
            </a:r>
            <a:endParaRPr sz="1100" b="1">
              <a:solidFill>
                <a:schemeClr val="dk2"/>
              </a:solidFill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4344150" y="1958800"/>
            <a:ext cx="1385700" cy="426300"/>
          </a:xfrm>
          <a:prstGeom prst="rect">
            <a:avLst/>
          </a:prstGeom>
          <a:solidFill>
            <a:srgbClr val="D9D2E9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2"/>
                </a:solidFill>
              </a:rPr>
              <a:t>Transportation</a:t>
            </a:r>
            <a:endParaRPr sz="1100" b="1">
              <a:solidFill>
                <a:schemeClr val="dk2"/>
              </a:solidFill>
            </a:endParaRPr>
          </a:p>
        </p:txBody>
      </p:sp>
      <p:sp>
        <p:nvSpPr>
          <p:cNvPr id="96" name="Google Shape;96;p16"/>
          <p:cNvSpPr txBox="1"/>
          <p:nvPr/>
        </p:nvSpPr>
        <p:spPr>
          <a:xfrm>
            <a:off x="6249300" y="1526350"/>
            <a:ext cx="1385700" cy="239700"/>
          </a:xfrm>
          <a:prstGeom prst="rect">
            <a:avLst/>
          </a:prstGeom>
          <a:noFill/>
          <a:ln w="1905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cxnSp>
        <p:nvCxnSpPr>
          <p:cNvPr id="97" name="Google Shape;97;p16"/>
          <p:cNvCxnSpPr>
            <a:stCxn id="95" idx="3"/>
            <a:endCxn id="96" idx="1"/>
          </p:cNvCxnSpPr>
          <p:nvPr/>
        </p:nvCxnSpPr>
        <p:spPr>
          <a:xfrm rot="10800000" flipH="1">
            <a:off x="5729850" y="1646050"/>
            <a:ext cx="519600" cy="525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8" name="Google Shape;98;p16"/>
          <p:cNvSpPr txBox="1"/>
          <p:nvPr/>
        </p:nvSpPr>
        <p:spPr>
          <a:xfrm>
            <a:off x="6302775" y="1841750"/>
            <a:ext cx="1385700" cy="246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0000"/>
                </a:solidFill>
              </a:rPr>
              <a:t>—----------------------------------</a:t>
            </a:r>
            <a:endParaRPr sz="700">
              <a:solidFill>
                <a:srgbClr val="FF0000"/>
              </a:solidFill>
            </a:endParaRPr>
          </a:p>
        </p:txBody>
      </p:sp>
      <p:sp>
        <p:nvSpPr>
          <p:cNvPr id="99" name="Google Shape;99;p16"/>
          <p:cNvSpPr txBox="1"/>
          <p:nvPr/>
        </p:nvSpPr>
        <p:spPr>
          <a:xfrm>
            <a:off x="6302775" y="2448600"/>
            <a:ext cx="972900" cy="246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0000"/>
                </a:solidFill>
              </a:rPr>
              <a:t>—---------------------</a:t>
            </a:r>
            <a:endParaRPr sz="700">
              <a:solidFill>
                <a:srgbClr val="FF0000"/>
              </a:solidFill>
            </a:endParaRPr>
          </a:p>
        </p:txBody>
      </p:sp>
      <p:pic>
        <p:nvPicPr>
          <p:cNvPr id="100" name="Google Shape;10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47425" y="4146475"/>
            <a:ext cx="695325" cy="752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 txBox="1"/>
          <p:nvPr/>
        </p:nvSpPr>
        <p:spPr>
          <a:xfrm>
            <a:off x="199875" y="655850"/>
            <a:ext cx="1719000" cy="359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00FF"/>
                </a:solidFill>
              </a:rPr>
              <a:t>#1 Process: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02" name="Google Shape;102;p16"/>
          <p:cNvSpPr txBox="1"/>
          <p:nvPr/>
        </p:nvSpPr>
        <p:spPr>
          <a:xfrm>
            <a:off x="6249300" y="2764690"/>
            <a:ext cx="1385700" cy="548400"/>
          </a:xfrm>
          <a:prstGeom prst="rect">
            <a:avLst/>
          </a:prstGeom>
          <a:noFill/>
          <a:ln w="1905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cxnSp>
        <p:nvCxnSpPr>
          <p:cNvPr id="103" name="Google Shape;103;p16"/>
          <p:cNvCxnSpPr>
            <a:stCxn id="95" idx="3"/>
            <a:endCxn id="102" idx="1"/>
          </p:cNvCxnSpPr>
          <p:nvPr/>
        </p:nvCxnSpPr>
        <p:spPr>
          <a:xfrm>
            <a:off x="5729850" y="2171950"/>
            <a:ext cx="519600" cy="867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134700" y="0"/>
            <a:ext cx="655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Town of Hartford Energy Commission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9" name="Google Shape;109;p17"/>
          <p:cNvCxnSpPr/>
          <p:nvPr/>
        </p:nvCxnSpPr>
        <p:spPr>
          <a:xfrm rot="10800000" flipH="1">
            <a:off x="134700" y="569625"/>
            <a:ext cx="8874600" cy="1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0" name="Google Shape;110;p17"/>
          <p:cNvSpPr txBox="1"/>
          <p:nvPr/>
        </p:nvSpPr>
        <p:spPr>
          <a:xfrm>
            <a:off x="0" y="719550"/>
            <a:ext cx="5623200" cy="43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00FF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●"/>
            </a:pPr>
            <a:r>
              <a:rPr lang="en" sz="1500" b="1">
                <a:solidFill>
                  <a:srgbClr val="434343"/>
                </a:solidFill>
              </a:rPr>
              <a:t>Neighboring Towns!!!</a:t>
            </a:r>
            <a:endParaRPr sz="1500" b="1">
              <a:solidFill>
                <a:srgbClr val="434343"/>
              </a:solidFill>
            </a:endParaRPr>
          </a:p>
          <a:p>
            <a:pPr marL="685800" lvl="1" indent="-3238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500"/>
              <a:buChar char="○"/>
            </a:pPr>
            <a:r>
              <a:rPr lang="en" sz="1500">
                <a:solidFill>
                  <a:srgbClr val="FF0000"/>
                </a:solidFill>
              </a:rPr>
              <a:t>We all have lessons, wisdom and resources to share!!</a:t>
            </a:r>
            <a:endParaRPr sz="1500">
              <a:solidFill>
                <a:srgbClr val="FF0000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434343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●"/>
            </a:pPr>
            <a:r>
              <a:rPr lang="en" sz="1500" b="1">
                <a:solidFill>
                  <a:srgbClr val="434343"/>
                </a:solidFill>
              </a:rPr>
              <a:t>NGOs / SMEs (to name a few….)</a:t>
            </a:r>
            <a:endParaRPr sz="1500" b="1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UNH Carbon Clinic</a:t>
            </a:r>
            <a:endParaRPr sz="1500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Dartmouth Energy Justice Clinic</a:t>
            </a:r>
            <a:endParaRPr sz="1500" u="sng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VLGS Energy Clinic</a:t>
            </a:r>
            <a:endParaRPr sz="1500" u="sng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Window Dressers</a:t>
            </a:r>
            <a:endParaRPr sz="1500" u="sng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Vermont Works for Women</a:t>
            </a:r>
            <a:endParaRPr sz="1500" u="sng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Vital Communities</a:t>
            </a:r>
            <a:endParaRPr sz="1500" u="sng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Vermont Community Geothermal Alliance</a:t>
            </a:r>
            <a:endParaRPr sz="1500" u="sng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Vermont Clean Cities Coalition</a:t>
            </a:r>
            <a:endParaRPr sz="1500" u="sng">
              <a:solidFill>
                <a:srgbClr val="434343"/>
              </a:solidFill>
            </a:endParaRPr>
          </a:p>
          <a:p>
            <a:pPr marL="6858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434343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434343"/>
              </a:solidFill>
            </a:endParaRPr>
          </a:p>
        </p:txBody>
      </p:sp>
      <p:sp>
        <p:nvSpPr>
          <p:cNvPr id="111" name="Google Shape;111;p17"/>
          <p:cNvSpPr txBox="1"/>
          <p:nvPr/>
        </p:nvSpPr>
        <p:spPr>
          <a:xfrm>
            <a:off x="134700" y="719550"/>
            <a:ext cx="2250600" cy="3465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00FF"/>
                </a:solidFill>
              </a:rPr>
              <a:t>#2 Collaboration:  </a:t>
            </a:r>
            <a:endParaRPr sz="1800" b="1">
              <a:solidFill>
                <a:srgbClr val="0000FF"/>
              </a:solidFill>
            </a:endParaRPr>
          </a:p>
        </p:txBody>
      </p:sp>
      <p:pic>
        <p:nvPicPr>
          <p:cNvPr id="112" name="Google Shape;11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4550" y="2875035"/>
            <a:ext cx="2409825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71525" y="3946924"/>
            <a:ext cx="3304775" cy="105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956875"/>
            <a:ext cx="4191000" cy="83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>
            <a:spLocks noGrp="1"/>
          </p:cNvSpPr>
          <p:nvPr>
            <p:ph type="title"/>
          </p:nvPr>
        </p:nvSpPr>
        <p:spPr>
          <a:xfrm>
            <a:off x="134700" y="0"/>
            <a:ext cx="655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Town of Hartford Energy Commission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0" name="Google Shape;120;p18"/>
          <p:cNvCxnSpPr/>
          <p:nvPr/>
        </p:nvCxnSpPr>
        <p:spPr>
          <a:xfrm rot="10800000" flipH="1">
            <a:off x="134700" y="569625"/>
            <a:ext cx="8874600" cy="1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1" name="Google Shape;121;p18"/>
          <p:cNvSpPr txBox="1"/>
          <p:nvPr/>
        </p:nvSpPr>
        <p:spPr>
          <a:xfrm>
            <a:off x="0" y="719550"/>
            <a:ext cx="5623200" cy="43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00FF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●"/>
            </a:pPr>
            <a:r>
              <a:rPr lang="en" sz="1500" b="1">
                <a:solidFill>
                  <a:srgbClr val="434343"/>
                </a:solidFill>
              </a:rPr>
              <a:t>Neighboring Towns!!!</a:t>
            </a:r>
            <a:endParaRPr sz="1500" b="1">
              <a:solidFill>
                <a:srgbClr val="434343"/>
              </a:solidFill>
            </a:endParaRPr>
          </a:p>
          <a:p>
            <a:pPr marL="685800" lvl="1" indent="-3238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500"/>
              <a:buChar char="○"/>
            </a:pPr>
            <a:r>
              <a:rPr lang="en" sz="1500">
                <a:solidFill>
                  <a:srgbClr val="FF0000"/>
                </a:solidFill>
              </a:rPr>
              <a:t>We all have lessons, wisdom and resources to share!!</a:t>
            </a:r>
            <a:endParaRPr sz="1500">
              <a:solidFill>
                <a:srgbClr val="FF0000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434343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●"/>
            </a:pPr>
            <a:r>
              <a:rPr lang="en" sz="1500" b="1">
                <a:solidFill>
                  <a:srgbClr val="434343"/>
                </a:solidFill>
              </a:rPr>
              <a:t>NGOs / SMEs (to name a few….)</a:t>
            </a:r>
            <a:endParaRPr sz="1500" b="1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UNH Carbon Clinic</a:t>
            </a:r>
            <a:endParaRPr sz="1500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Dartmouth Energy Justice Clinic</a:t>
            </a:r>
            <a:endParaRPr sz="1500" u="sng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VLGS Energy Clinic</a:t>
            </a:r>
            <a:endParaRPr sz="1500" u="sng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Window Dressers</a:t>
            </a:r>
            <a:endParaRPr sz="1500" u="sng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Vermont Works for Women</a:t>
            </a:r>
            <a:endParaRPr sz="1500" u="sng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Vital Communities</a:t>
            </a:r>
            <a:endParaRPr sz="1500" u="sng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Vermont Community Geothermal Alliance</a:t>
            </a:r>
            <a:endParaRPr sz="1500" u="sng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Vermont Clean Cities Coalition</a:t>
            </a:r>
            <a:endParaRPr sz="1500" u="sng">
              <a:solidFill>
                <a:srgbClr val="434343"/>
              </a:solidFill>
            </a:endParaRPr>
          </a:p>
          <a:p>
            <a:pPr marL="6858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434343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434343"/>
              </a:solidFill>
            </a:endParaRPr>
          </a:p>
        </p:txBody>
      </p:sp>
      <p:sp>
        <p:nvSpPr>
          <p:cNvPr id="122" name="Google Shape;122;p18"/>
          <p:cNvSpPr txBox="1"/>
          <p:nvPr/>
        </p:nvSpPr>
        <p:spPr>
          <a:xfrm>
            <a:off x="134700" y="719550"/>
            <a:ext cx="2250600" cy="3465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00FF"/>
                </a:solidFill>
              </a:rPr>
              <a:t>#2 Collaboration:  </a:t>
            </a:r>
            <a:endParaRPr sz="1800" b="1">
              <a:solidFill>
                <a:srgbClr val="0000FF"/>
              </a:solidFill>
            </a:endParaRPr>
          </a:p>
        </p:txBody>
      </p:sp>
      <p:pic>
        <p:nvPicPr>
          <p:cNvPr id="123" name="Google Shape;12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21901" y="2267177"/>
            <a:ext cx="2250600" cy="105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5005" y="569625"/>
            <a:ext cx="1537495" cy="105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49354" y="719540"/>
            <a:ext cx="2479992" cy="2133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49675" y="3428901"/>
            <a:ext cx="2980300" cy="146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9"/>
          <p:cNvSpPr txBox="1">
            <a:spLocks noGrp="1"/>
          </p:cNvSpPr>
          <p:nvPr>
            <p:ph type="title"/>
          </p:nvPr>
        </p:nvSpPr>
        <p:spPr>
          <a:xfrm>
            <a:off x="134700" y="0"/>
            <a:ext cx="655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Town of Hartford Energy Commission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2" name="Google Shape;132;p19"/>
          <p:cNvCxnSpPr/>
          <p:nvPr/>
        </p:nvCxnSpPr>
        <p:spPr>
          <a:xfrm rot="10800000" flipH="1">
            <a:off x="134700" y="569625"/>
            <a:ext cx="8874600" cy="1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3" name="Google Shape;133;p19"/>
          <p:cNvSpPr txBox="1"/>
          <p:nvPr/>
        </p:nvSpPr>
        <p:spPr>
          <a:xfrm>
            <a:off x="0" y="719550"/>
            <a:ext cx="5623200" cy="43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00FF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●"/>
            </a:pPr>
            <a:r>
              <a:rPr lang="en" sz="1500" b="1">
                <a:solidFill>
                  <a:srgbClr val="434343"/>
                </a:solidFill>
              </a:rPr>
              <a:t>Neighboring Towns!!!</a:t>
            </a:r>
            <a:endParaRPr sz="1500" b="1">
              <a:solidFill>
                <a:srgbClr val="434343"/>
              </a:solidFill>
            </a:endParaRPr>
          </a:p>
          <a:p>
            <a:pPr marL="685800" lvl="1" indent="-32385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500"/>
              <a:buChar char="○"/>
            </a:pPr>
            <a:r>
              <a:rPr lang="en" sz="1500">
                <a:solidFill>
                  <a:srgbClr val="FF0000"/>
                </a:solidFill>
              </a:rPr>
              <a:t>We all have lessons, wisdom and resources to share!!</a:t>
            </a:r>
            <a:endParaRPr sz="1500">
              <a:solidFill>
                <a:srgbClr val="FF0000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434343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●"/>
            </a:pPr>
            <a:r>
              <a:rPr lang="en" sz="1500" b="1">
                <a:solidFill>
                  <a:srgbClr val="434343"/>
                </a:solidFill>
              </a:rPr>
              <a:t>NGOs / SMEs (to name a few….)</a:t>
            </a:r>
            <a:endParaRPr sz="1500" b="1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UNH Carbon Clinic</a:t>
            </a:r>
            <a:endParaRPr sz="1500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Dartmouth Energy Justice Clinic</a:t>
            </a:r>
            <a:endParaRPr sz="1500" u="sng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VLGS Energy Clinic</a:t>
            </a:r>
            <a:endParaRPr sz="1500" u="sng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Window Dressers</a:t>
            </a:r>
            <a:endParaRPr sz="1500" u="sng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Vermont Works for Women</a:t>
            </a:r>
            <a:endParaRPr sz="1500" u="sng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Vital Communities</a:t>
            </a:r>
            <a:endParaRPr sz="1500" u="sng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Vermont Community Geothermal Alliance</a:t>
            </a:r>
            <a:endParaRPr sz="1500" u="sng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Vermont Clean Cities Coalition</a:t>
            </a:r>
            <a:endParaRPr sz="1500" u="sng">
              <a:solidFill>
                <a:srgbClr val="434343"/>
              </a:solidFill>
            </a:endParaRPr>
          </a:p>
          <a:p>
            <a:pPr marL="6858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434343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434343"/>
              </a:solidFill>
            </a:endParaRPr>
          </a:p>
        </p:txBody>
      </p:sp>
      <p:sp>
        <p:nvSpPr>
          <p:cNvPr id="134" name="Google Shape;134;p19"/>
          <p:cNvSpPr txBox="1"/>
          <p:nvPr/>
        </p:nvSpPr>
        <p:spPr>
          <a:xfrm>
            <a:off x="134700" y="719550"/>
            <a:ext cx="2250600" cy="3465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00FF"/>
                </a:solidFill>
              </a:rPr>
              <a:t>#2 Collaboration:  </a:t>
            </a:r>
            <a:endParaRPr sz="1800" b="1">
              <a:solidFill>
                <a:srgbClr val="0000FF"/>
              </a:solidFill>
            </a:endParaRPr>
          </a:p>
        </p:txBody>
      </p:sp>
      <p:pic>
        <p:nvPicPr>
          <p:cNvPr id="135" name="Google Shape;13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2291900"/>
            <a:ext cx="2193300" cy="167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89100" y="1066038"/>
            <a:ext cx="1932000" cy="105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6671" y="2682224"/>
            <a:ext cx="1932000" cy="55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 txBox="1">
            <a:spLocks noGrp="1"/>
          </p:cNvSpPr>
          <p:nvPr>
            <p:ph type="title"/>
          </p:nvPr>
        </p:nvSpPr>
        <p:spPr>
          <a:xfrm>
            <a:off x="134700" y="0"/>
            <a:ext cx="6554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Town of Hartford Energy Commission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43" name="Google Shape;143;p20"/>
          <p:cNvCxnSpPr/>
          <p:nvPr/>
        </p:nvCxnSpPr>
        <p:spPr>
          <a:xfrm rot="10800000" flipH="1">
            <a:off x="134700" y="569625"/>
            <a:ext cx="8874600" cy="1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4" name="Google Shape;144;p20"/>
          <p:cNvSpPr txBox="1"/>
          <p:nvPr/>
        </p:nvSpPr>
        <p:spPr>
          <a:xfrm>
            <a:off x="199875" y="655850"/>
            <a:ext cx="2238600" cy="359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00FF"/>
                </a:solidFill>
              </a:rPr>
              <a:t>#3 What’s Next?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45" name="Google Shape;145;p20"/>
          <p:cNvSpPr txBox="1"/>
          <p:nvPr/>
        </p:nvSpPr>
        <p:spPr>
          <a:xfrm>
            <a:off x="0" y="655850"/>
            <a:ext cx="8874600" cy="43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00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00FF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●"/>
            </a:pPr>
            <a:r>
              <a:rPr lang="en" sz="1500" b="1">
                <a:solidFill>
                  <a:srgbClr val="434343"/>
                </a:solidFill>
              </a:rPr>
              <a:t>Municipal Operations (con’t…)</a:t>
            </a:r>
            <a:endParaRPr sz="1500" b="1">
              <a:solidFill>
                <a:srgbClr val="434343"/>
              </a:solidFill>
            </a:endParaRPr>
          </a:p>
          <a:p>
            <a:pPr marL="685800" lvl="1" indent="-3238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Transportation</a:t>
            </a:r>
            <a:endParaRPr sz="1500" u="sng">
              <a:solidFill>
                <a:srgbClr val="434343"/>
              </a:solidFill>
            </a:endParaRPr>
          </a:p>
          <a:p>
            <a:pPr marL="1371600" lvl="2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■"/>
            </a:pPr>
            <a:r>
              <a:rPr lang="en" sz="1500">
                <a:solidFill>
                  <a:srgbClr val="434343"/>
                </a:solidFill>
              </a:rPr>
              <a:t>Landscaping Equipment (Parks &amp; Rec)</a:t>
            </a:r>
            <a:endParaRPr sz="1500">
              <a:solidFill>
                <a:srgbClr val="434343"/>
              </a:solidFill>
            </a:endParaRPr>
          </a:p>
          <a:p>
            <a:pPr marL="1371600" lvl="2" indent="-3238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■"/>
            </a:pPr>
            <a:r>
              <a:rPr lang="en" sz="1500">
                <a:solidFill>
                  <a:srgbClr val="434343"/>
                </a:solidFill>
              </a:rPr>
              <a:t>Idle Mitigation (Ambulance, Police Cars)</a:t>
            </a:r>
            <a:endParaRPr sz="1500">
              <a:solidFill>
                <a:srgbClr val="434343"/>
              </a:solidFill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434343"/>
              </a:solidFill>
            </a:endParaRPr>
          </a:p>
          <a:p>
            <a:pPr marL="685800" lvl="1" indent="-3238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 u="sng">
                <a:solidFill>
                  <a:srgbClr val="434343"/>
                </a:solidFill>
              </a:rPr>
              <a:t>Heating</a:t>
            </a:r>
            <a:endParaRPr sz="1500">
              <a:solidFill>
                <a:srgbClr val="434343"/>
              </a:solidFill>
            </a:endParaRPr>
          </a:p>
          <a:p>
            <a:pPr marL="137160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■"/>
            </a:pPr>
            <a:r>
              <a:rPr lang="en" sz="1500">
                <a:solidFill>
                  <a:srgbClr val="434343"/>
                </a:solidFill>
              </a:rPr>
              <a:t>Senior Living Center</a:t>
            </a:r>
            <a:endParaRPr sz="1500">
              <a:solidFill>
                <a:srgbClr val="434343"/>
              </a:solidFill>
            </a:endParaRPr>
          </a:p>
          <a:p>
            <a:pPr marL="182880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●"/>
            </a:pPr>
            <a:r>
              <a:rPr lang="en" sz="1500">
                <a:solidFill>
                  <a:srgbClr val="434343"/>
                </a:solidFill>
              </a:rPr>
              <a:t>Insulation, Air Seal, Ventilation</a:t>
            </a:r>
            <a:endParaRPr sz="1500">
              <a:solidFill>
                <a:srgbClr val="434343"/>
              </a:solidFill>
            </a:endParaRPr>
          </a:p>
          <a:p>
            <a:pPr marL="1828800" lvl="3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●"/>
            </a:pPr>
            <a:r>
              <a:rPr lang="en" sz="1500">
                <a:solidFill>
                  <a:srgbClr val="434343"/>
                </a:solidFill>
              </a:rPr>
              <a:t>Heat Pump</a:t>
            </a:r>
            <a:endParaRPr sz="1500">
              <a:solidFill>
                <a:srgbClr val="434343"/>
              </a:solidFill>
            </a:endParaRPr>
          </a:p>
          <a:p>
            <a:pPr marL="137160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■"/>
            </a:pPr>
            <a:r>
              <a:rPr lang="en" sz="1500">
                <a:solidFill>
                  <a:srgbClr val="434343"/>
                </a:solidFill>
              </a:rPr>
              <a:t>Heat Pump for WWTF</a:t>
            </a:r>
            <a:endParaRPr sz="1500">
              <a:solidFill>
                <a:srgbClr val="434343"/>
              </a:solidFill>
            </a:endParaRPr>
          </a:p>
          <a:p>
            <a:pPr marL="1371600" lvl="2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■"/>
            </a:pPr>
            <a:r>
              <a:rPr lang="en" sz="1500">
                <a:solidFill>
                  <a:srgbClr val="434343"/>
                </a:solidFill>
              </a:rPr>
              <a:t>DPW Boiler Replacement</a:t>
            </a:r>
            <a:endParaRPr sz="1500">
              <a:solidFill>
                <a:srgbClr val="434343"/>
              </a:solidFill>
            </a:endParaRPr>
          </a:p>
          <a:p>
            <a:pPr marL="13716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434343"/>
              </a:solidFill>
            </a:endParaRPr>
          </a:p>
          <a:p>
            <a:pPr marL="457200" lvl="0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●"/>
            </a:pPr>
            <a:r>
              <a:rPr lang="en" sz="1500" b="1">
                <a:solidFill>
                  <a:srgbClr val="434343"/>
                </a:solidFill>
              </a:rPr>
              <a:t>Townwide / Community Projects</a:t>
            </a:r>
            <a:endParaRPr sz="1500" b="1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>
                <a:solidFill>
                  <a:srgbClr val="434343"/>
                </a:solidFill>
              </a:rPr>
              <a:t>Individual Contributions + Support (i.e. residential electrification, weatherization’ EVs)</a:t>
            </a:r>
            <a:endParaRPr sz="1500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>
                <a:solidFill>
                  <a:srgbClr val="434343"/>
                </a:solidFill>
              </a:rPr>
              <a:t>Community Thermal Energy Network / Utility</a:t>
            </a:r>
            <a:endParaRPr sz="1500">
              <a:solidFill>
                <a:srgbClr val="434343"/>
              </a:solidFill>
            </a:endParaRPr>
          </a:p>
          <a:p>
            <a:pPr marL="68580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Char char="○"/>
            </a:pPr>
            <a:r>
              <a:rPr lang="en" sz="1500">
                <a:solidFill>
                  <a:srgbClr val="434343"/>
                </a:solidFill>
              </a:rPr>
              <a:t>Exploring additional solar BTM / NM Opportunities</a:t>
            </a:r>
            <a:endParaRPr sz="1500">
              <a:solidFill>
                <a:srgbClr val="434343"/>
              </a:solidFill>
            </a:endParaRPr>
          </a:p>
          <a:p>
            <a:pPr marL="6858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rgbClr val="434343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434343"/>
              </a:solidFill>
            </a:endParaRPr>
          </a:p>
        </p:txBody>
      </p:sp>
      <p:pic>
        <p:nvPicPr>
          <p:cNvPr id="146" name="Google Shape;14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9875" y="842325"/>
            <a:ext cx="3834425" cy="188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2000" y="2425188"/>
            <a:ext cx="1932000" cy="105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381</Words>
  <Application>Microsoft Macintosh PowerPoint</Application>
  <PresentationFormat>On-screen Show (16:9)</PresentationFormat>
  <Paragraphs>117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Simple Light</vt:lpstr>
      <vt:lpstr>Town of Hartford Energy Commission </vt:lpstr>
      <vt:lpstr>Town of Hartford Energy Commission </vt:lpstr>
      <vt:lpstr>Town of Hartford Energy Commission </vt:lpstr>
      <vt:lpstr>Town of Hartford Energy Commission </vt:lpstr>
      <vt:lpstr>Town of Hartford Energy Commission </vt:lpstr>
      <vt:lpstr>Town of Hartford Energy Commission </vt:lpstr>
      <vt:lpstr>Town of Hartford Energy Commission </vt:lpstr>
      <vt:lpstr>Town of Hartford Energy Commission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Town of Hartford Energy Commission </dc:title>
  <cp:lastModifiedBy>Magali Stowell Alemán (she/her)</cp:lastModifiedBy>
  <cp:revision>1</cp:revision>
  <dcterms:modified xsi:type="dcterms:W3CDTF">2023-12-08T16:58:27Z</dcterms:modified>
</cp:coreProperties>
</file>